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87" r:id="rId5"/>
    <p:sldId id="320" r:id="rId6"/>
    <p:sldId id="322" r:id="rId7"/>
    <p:sldId id="328" r:id="rId8"/>
    <p:sldId id="326" r:id="rId9"/>
    <p:sldId id="329" r:id="rId10"/>
    <p:sldId id="323" r:id="rId11"/>
    <p:sldId id="310" r:id="rId12"/>
    <p:sldId id="312" r:id="rId13"/>
    <p:sldId id="304" r:id="rId14"/>
    <p:sldId id="327" r:id="rId15"/>
    <p:sldId id="330" r:id="rId1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sson Rebecca - HK" initials="OR-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4D778A"/>
    <a:srgbClr val="A6B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2" autoAdjust="0"/>
    <p:restoredTop sz="70257" autoAdjust="0"/>
  </p:normalViewPr>
  <p:slideViewPr>
    <p:cSldViewPr>
      <p:cViewPr varScale="1">
        <p:scale>
          <a:sx n="115" d="100"/>
          <a:sy n="115" d="100"/>
        </p:scale>
        <p:origin x="567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D2124-3DD4-40F6-90E1-42F59DEB9ECC}" type="datetimeFigureOut">
              <a:rPr lang="sv-SE" smtClean="0"/>
              <a:t>2024-03-04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1660-D7AA-4718-8112-1D3E507A85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24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v-SE" altLang="sv-SE" b="1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54D5D-F29A-46BC-8DB2-62D42482ECB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851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73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32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96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924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03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24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699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226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D1660-D7AA-4718-8112-1D3E507A853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17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28801" y="2354400"/>
            <a:ext cx="7703999" cy="2592000"/>
          </a:xfrm>
        </p:spPr>
        <p:txBody>
          <a:bodyPr anchor="t" anchorCtr="0"/>
          <a:lstStyle>
            <a:lvl1pPr algn="l">
              <a:defRPr sz="4400" b="1" i="0" kern="60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Presentationens förstasida</a:t>
            </a:r>
            <a:br>
              <a:rPr lang="sv-SE" dirty="0" smtClean="0"/>
            </a:br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728801" y="2037600"/>
            <a:ext cx="7703999" cy="360000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1400" kern="600" cap="none" spc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20xx-xx-xx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728801" y="5212800"/>
            <a:ext cx="7703999" cy="10116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1800" kern="600" cap="none" spc="0">
                <a:solidFill>
                  <a:srgbClr val="003D58"/>
                </a:solidFill>
                <a:latin typeface="Arial"/>
                <a:cs typeface="Arial"/>
              </a:defRPr>
            </a:lvl1pPr>
            <a:lvl2pPr marL="648000" indent="0">
              <a:buNone/>
              <a:defRPr/>
            </a:lvl2pPr>
            <a:lvl3pPr marL="1224000" indent="0">
              <a:buNone/>
              <a:defRPr/>
            </a:lvl3pPr>
            <a:lvl4pPr marL="1728000" indent="0">
              <a:buNone/>
              <a:defRPr/>
            </a:lvl4pPr>
            <a:lvl5pPr marL="2124000" indent="0">
              <a:buNone/>
              <a:defRPr/>
            </a:lvl5pPr>
          </a:lstStyle>
          <a:p>
            <a:pPr lvl="0"/>
            <a:r>
              <a:rPr lang="sv-SE" dirty="0" smtClean="0"/>
              <a:t>klicka här för att lägga till författare eller underrubrik</a:t>
            </a:r>
            <a:endParaRPr lang="sv-SE" dirty="0"/>
          </a:p>
        </p:txBody>
      </p:sp>
      <p:sp>
        <p:nvSpPr>
          <p:cNvPr id="7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621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,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9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20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679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7200" y="2354400"/>
            <a:ext cx="7705600" cy="2592000"/>
          </a:xfrm>
        </p:spPr>
        <p:txBody>
          <a:bodyPr anchor="t"/>
          <a:lstStyle>
            <a:lvl1pPr algn="l">
              <a:defRPr sz="4400" b="1" i="0" kern="600" cap="none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Kapitelsida</a:t>
            </a:r>
            <a:endParaRPr lang="sv-SE" dirty="0"/>
          </a:p>
        </p:txBody>
      </p:sp>
      <p:sp>
        <p:nvSpPr>
          <p:cNvPr id="18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983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förtec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303536" y="2013003"/>
            <a:ext cx="6119998" cy="41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  <a:defRPr sz="1400" kern="800" cap="none" spc="0">
                <a:solidFill>
                  <a:srgbClr val="003D58"/>
                </a:solidFill>
                <a:latin typeface="Arial"/>
                <a:cs typeface="Arial"/>
              </a:defRPr>
            </a:lvl1pPr>
            <a:lvl2pPr marL="414000" indent="0">
              <a:buFont typeface="+mj-lt"/>
              <a:buNone/>
              <a:defRPr kern="1200" cap="small" spc="100">
                <a:solidFill>
                  <a:schemeClr val="accent2"/>
                </a:solidFill>
                <a:latin typeface="Trade Gothic LT Std Bold No. 2"/>
              </a:defRPr>
            </a:lvl2pPr>
            <a:lvl3pPr marL="792000" indent="0">
              <a:buFont typeface="+mj-lt"/>
              <a:buNone/>
              <a:defRPr kern="1200" cap="small" spc="100">
                <a:solidFill>
                  <a:schemeClr val="accent2"/>
                </a:solidFill>
                <a:latin typeface="Trade Gothic LT Std Bold No. 2"/>
              </a:defRPr>
            </a:lvl3pPr>
            <a:lvl4pPr marL="1116000" indent="0">
              <a:buFont typeface="+mj-lt"/>
              <a:buNone/>
              <a:defRPr kern="1200" cap="small" spc="100">
                <a:solidFill>
                  <a:schemeClr val="accent2"/>
                </a:solidFill>
                <a:latin typeface="Trade Gothic LT Std Bold No. 2"/>
              </a:defRPr>
            </a:lvl4pPr>
            <a:lvl5pPr marL="1404000" indent="0">
              <a:buFont typeface="+mj-lt"/>
              <a:buNone/>
              <a:defRPr kern="1200" cap="small" spc="100">
                <a:solidFill>
                  <a:schemeClr val="accent2"/>
                </a:solidFill>
                <a:latin typeface="Trade Gothic LT Std Bold No. 2"/>
              </a:defRPr>
            </a:lvl5pPr>
          </a:lstStyle>
          <a:p>
            <a:pPr lvl="0"/>
            <a:r>
              <a:rPr lang="sv-SE" dirty="0" smtClean="0"/>
              <a:t>Innehållsförteckning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27199" y="2013003"/>
            <a:ext cx="1260000" cy="41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 kern="500" cap="none" spc="0" baseline="0">
                <a:solidFill>
                  <a:srgbClr val="003D58"/>
                </a:solidFill>
                <a:latin typeface="Arial"/>
                <a:cs typeface="Arial"/>
              </a:defRPr>
            </a:lvl1pPr>
            <a:lvl2pPr marL="648000" indent="0">
              <a:buNone/>
              <a:defRPr sz="1000" kern="600" cap="small" baseline="0">
                <a:solidFill>
                  <a:schemeClr val="accent2"/>
                </a:solidFill>
                <a:latin typeface="Trade Gothic LT Std Bold No. 2"/>
              </a:defRPr>
            </a:lvl2pPr>
            <a:lvl3pPr marL="1224000" indent="0">
              <a:buNone/>
              <a:defRPr sz="1000" kern="600" cap="small" baseline="0">
                <a:solidFill>
                  <a:schemeClr val="accent2"/>
                </a:solidFill>
                <a:latin typeface="Trade Gothic LT Std Bold No. 2"/>
              </a:defRPr>
            </a:lvl3pPr>
            <a:lvl4pPr marL="1728000" indent="0">
              <a:buNone/>
              <a:defRPr sz="1000" kern="600" cap="small" baseline="0">
                <a:solidFill>
                  <a:schemeClr val="accent2"/>
                </a:solidFill>
                <a:latin typeface="Trade Gothic LT Std Bold No. 2"/>
              </a:defRPr>
            </a:lvl4pPr>
            <a:lvl5pPr marL="2124000" indent="0">
              <a:buNone/>
              <a:defRPr sz="1000" kern="600" cap="small" baseline="0">
                <a:solidFill>
                  <a:schemeClr val="accent2"/>
                </a:solidFill>
                <a:latin typeface="Trade Gothic LT Std Bold No. 2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rubrik 1"/>
          <p:cNvSpPr>
            <a:spLocks noGrp="1"/>
          </p:cNvSpPr>
          <p:nvPr>
            <p:ph type="title"/>
          </p:nvPr>
        </p:nvSpPr>
        <p:spPr>
          <a:xfrm>
            <a:off x="727204" y="432000"/>
            <a:ext cx="6982416" cy="10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003D58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1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2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153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12"/>
          </p:nvPr>
        </p:nvSpPr>
        <p:spPr>
          <a:xfrm>
            <a:off x="718800" y="1936800"/>
            <a:ext cx="3708000" cy="4117975"/>
          </a:xfrm>
        </p:spPr>
        <p:txBody>
          <a:bodyPr/>
          <a:lstStyle>
            <a:lvl1pPr marL="360000" indent="-360000">
              <a:spcBef>
                <a:spcPts val="1000"/>
              </a:spcBef>
              <a:defRPr sz="2000" baseline="0">
                <a:solidFill>
                  <a:srgbClr val="003D58"/>
                </a:solidFill>
              </a:defRPr>
            </a:lvl1pPr>
            <a:lvl2pPr marL="864000" indent="-360000">
              <a:spcBef>
                <a:spcPts val="800"/>
              </a:spcBef>
              <a:defRPr sz="1600">
                <a:solidFill>
                  <a:srgbClr val="003D58"/>
                </a:solidFill>
              </a:defRPr>
            </a:lvl2pPr>
            <a:lvl3pPr marL="1152000" indent="-288000">
              <a:spcBef>
                <a:spcPts val="800"/>
              </a:spcBef>
              <a:defRPr sz="1400" baseline="0">
                <a:solidFill>
                  <a:srgbClr val="003D58"/>
                </a:solidFill>
              </a:defRPr>
            </a:lvl3pPr>
            <a:lvl4pPr marL="1476000" indent="-288000">
              <a:spcBef>
                <a:spcPts val="600"/>
              </a:spcBef>
              <a:defRPr sz="1200" baseline="0">
                <a:solidFill>
                  <a:srgbClr val="003D58"/>
                </a:solidFill>
              </a:defRPr>
            </a:lvl4pPr>
            <a:lvl5pPr marL="1692000" indent="-216000">
              <a:spcBef>
                <a:spcPts val="600"/>
              </a:spcBef>
              <a:defRPr sz="1000" baseline="0">
                <a:solidFill>
                  <a:srgbClr val="003D58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7205" y="432000"/>
            <a:ext cx="6985591" cy="1080000"/>
          </a:xfrm>
        </p:spPr>
        <p:txBody>
          <a:bodyPr/>
          <a:lstStyle>
            <a:lvl1pPr>
              <a:defRPr>
                <a:solidFill>
                  <a:srgbClr val="003D58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8" name="Platshållare för innehåll 2"/>
          <p:cNvSpPr>
            <a:spLocks noGrp="1"/>
          </p:cNvSpPr>
          <p:nvPr>
            <p:ph sz="half" idx="10"/>
          </p:nvPr>
        </p:nvSpPr>
        <p:spPr>
          <a:xfrm>
            <a:off x="4724800" y="1936800"/>
            <a:ext cx="3708000" cy="4117975"/>
          </a:xfrm>
        </p:spPr>
        <p:txBody>
          <a:bodyPr/>
          <a:lstStyle>
            <a:lvl1pPr marL="360000" indent="-360000">
              <a:spcBef>
                <a:spcPts val="1000"/>
              </a:spcBef>
              <a:defRPr sz="2000">
                <a:solidFill>
                  <a:srgbClr val="003D58"/>
                </a:solidFill>
              </a:defRPr>
            </a:lvl1pPr>
            <a:lvl2pPr marL="864000" indent="-360000">
              <a:spcBef>
                <a:spcPts val="800"/>
              </a:spcBef>
              <a:defRPr sz="1600" baseline="0">
                <a:solidFill>
                  <a:srgbClr val="003D58"/>
                </a:solidFill>
              </a:defRPr>
            </a:lvl2pPr>
            <a:lvl3pPr marL="1152000" indent="-288000">
              <a:spcBef>
                <a:spcPts val="800"/>
              </a:spcBef>
              <a:defRPr sz="1400" baseline="0">
                <a:solidFill>
                  <a:srgbClr val="003D58"/>
                </a:solidFill>
              </a:defRPr>
            </a:lvl3pPr>
            <a:lvl4pPr marL="1476000" indent="-288000">
              <a:spcBef>
                <a:spcPts val="600"/>
              </a:spcBef>
              <a:defRPr sz="1200">
                <a:solidFill>
                  <a:srgbClr val="003D58"/>
                </a:solidFill>
              </a:defRPr>
            </a:lvl4pPr>
            <a:lvl5pPr marL="1692000" indent="-216000">
              <a:spcBef>
                <a:spcPts val="600"/>
              </a:spcBef>
              <a:defRPr sz="1000" baseline="0">
                <a:solidFill>
                  <a:srgbClr val="003D5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1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2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023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D58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284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sidfot 10"/>
          <p:cNvSpPr>
            <a:spLocks noGrp="1"/>
          </p:cNvSpPr>
          <p:nvPr>
            <p:ph type="ftr" sz="quarter" idx="3"/>
          </p:nvPr>
        </p:nvSpPr>
        <p:spPr>
          <a:xfrm>
            <a:off x="1346855" y="6372143"/>
            <a:ext cx="2503487" cy="155462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727200" y="6375225"/>
            <a:ext cx="619655" cy="160214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l">
              <a:defRPr sz="1000" b="0" i="0" kern="100" cap="small" spc="0" baseline="0">
                <a:solidFill>
                  <a:srgbClr val="003D58"/>
                </a:solidFill>
                <a:latin typeface="Arial"/>
                <a:cs typeface="Arial"/>
              </a:defRPr>
            </a:lvl1pPr>
          </a:lstStyle>
          <a:p>
            <a:fld id="{74BBEAD7-53CB-7440-A3D2-9E178126490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706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lt 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37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27204" y="432000"/>
            <a:ext cx="6983990" cy="10799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7200" y="1937927"/>
            <a:ext cx="7703999" cy="4117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9" name="Bildobjekt 8" descr="krim_cirke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1" y="264033"/>
            <a:ext cx="647698" cy="647698"/>
          </a:xfrm>
          <a:prstGeom prst="rect">
            <a:avLst/>
          </a:prstGeom>
        </p:spPr>
      </p:pic>
      <p:pic>
        <p:nvPicPr>
          <p:cNvPr id="10" name="Bildobjekt 9" descr="KRI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4" y="519643"/>
            <a:ext cx="549359" cy="450650"/>
          </a:xfrm>
          <a:prstGeom prst="rect">
            <a:avLst/>
          </a:prstGeom>
        </p:spPr>
      </p:pic>
      <p:pic>
        <p:nvPicPr>
          <p:cNvPr id="11" name="Bildobjekt 10" descr="krim_logo_nyckla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07" y="6304658"/>
            <a:ext cx="930451" cy="26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2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6" r:id="rId5"/>
    <p:sldLayoutId id="2147483654" r:id="rId6"/>
    <p:sldLayoutId id="2147483655" r:id="rId7"/>
    <p:sldLayoutId id="2147483659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400" b="1" i="0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60000" indent="-360000" algn="l" defTabSz="457200" rtl="0" eaLnBrk="1" latinLnBrk="0" hangingPunct="1">
        <a:spcBef>
          <a:spcPts val="1500"/>
        </a:spcBef>
        <a:buSzPct val="126000"/>
        <a:buFont typeface="Lucida Grande"/>
        <a:buChar char="–"/>
        <a:defRPr sz="2000" b="0" i="0" kern="1200">
          <a:solidFill>
            <a:srgbClr val="003D58"/>
          </a:solidFill>
          <a:latin typeface="Arial"/>
          <a:ea typeface="+mn-ea"/>
          <a:cs typeface="Arial"/>
        </a:defRPr>
      </a:lvl1pPr>
      <a:lvl2pPr marL="684000" indent="-288000" algn="l" defTabSz="457200" rtl="0" eaLnBrk="1" latinLnBrk="0" hangingPunct="1">
        <a:spcBef>
          <a:spcPts val="800"/>
        </a:spcBef>
        <a:buSzPct val="126000"/>
        <a:buFont typeface="Lucida Grande"/>
        <a:buChar char="–"/>
        <a:defRPr sz="1600" b="0" i="0" kern="1200">
          <a:solidFill>
            <a:srgbClr val="003D58"/>
          </a:solidFill>
          <a:latin typeface="Arial"/>
          <a:ea typeface="+mn-ea"/>
          <a:cs typeface="Arial"/>
        </a:defRPr>
      </a:lvl2pPr>
      <a:lvl3pPr marL="1008000" indent="-288000" algn="l" defTabSz="457200" rtl="0" eaLnBrk="1" latinLnBrk="0" hangingPunct="1">
        <a:spcBef>
          <a:spcPts val="800"/>
        </a:spcBef>
        <a:buSzPct val="126000"/>
        <a:buFont typeface="Lucida Grande"/>
        <a:buChar char="–"/>
        <a:defRPr sz="1400" b="0" i="0" kern="1200" baseline="0">
          <a:solidFill>
            <a:srgbClr val="003D58"/>
          </a:solidFill>
          <a:latin typeface="Arial"/>
          <a:ea typeface="+mn-ea"/>
          <a:cs typeface="Arial"/>
        </a:defRPr>
      </a:lvl3pPr>
      <a:lvl4pPr marL="1296000" indent="-288000" algn="l" defTabSz="457200" rtl="0" eaLnBrk="1" latinLnBrk="0" hangingPunct="1">
        <a:spcBef>
          <a:spcPts val="800"/>
        </a:spcBef>
        <a:buSzPct val="126000"/>
        <a:buFont typeface="Lucida Grande"/>
        <a:buChar char="–"/>
        <a:defRPr sz="1200" b="0" i="0" kern="1200" baseline="0">
          <a:solidFill>
            <a:srgbClr val="003D58"/>
          </a:solidFill>
          <a:latin typeface="Arial"/>
          <a:ea typeface="+mn-ea"/>
          <a:cs typeface="Arial"/>
        </a:defRPr>
      </a:lvl4pPr>
      <a:lvl5pPr marL="1512000" indent="-216000" algn="l" defTabSz="457200" rtl="0" eaLnBrk="1" latinLnBrk="0" hangingPunct="1">
        <a:spcBef>
          <a:spcPts val="800"/>
        </a:spcBef>
        <a:buSzPct val="126000"/>
        <a:buFont typeface="Lucida Grande"/>
        <a:buChar char="–"/>
        <a:defRPr sz="1000" b="0" i="0" kern="1200" baseline="0">
          <a:solidFill>
            <a:srgbClr val="003D58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objekt 31" descr="krim_cirk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28311"/>
            <a:ext cx="5472608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24257" y="1988840"/>
            <a:ext cx="7703999" cy="360000"/>
          </a:xfrm>
        </p:spPr>
        <p:txBody>
          <a:bodyPr/>
          <a:lstStyle/>
          <a:p>
            <a:r>
              <a:rPr lang="sv-SE" dirty="0"/>
              <a:t>2024-02-26</a:t>
            </a:r>
          </a:p>
        </p:txBody>
      </p:sp>
      <p:grpSp>
        <p:nvGrpSpPr>
          <p:cNvPr id="25" name="Grupp 24"/>
          <p:cNvGrpSpPr/>
          <p:nvPr/>
        </p:nvGrpSpPr>
        <p:grpSpPr>
          <a:xfrm>
            <a:off x="7422309" y="476972"/>
            <a:ext cx="496314" cy="5877432"/>
            <a:chOff x="7452320" y="692696"/>
            <a:chExt cx="472299" cy="5593040"/>
          </a:xfrm>
        </p:grpSpPr>
        <p:sp>
          <p:nvSpPr>
            <p:cNvPr id="23" name="Rektangel 22"/>
            <p:cNvSpPr/>
            <p:nvPr/>
          </p:nvSpPr>
          <p:spPr>
            <a:xfrm>
              <a:off x="7452320" y="692696"/>
              <a:ext cx="6701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ktangel 23"/>
            <p:cNvSpPr/>
            <p:nvPr/>
          </p:nvSpPr>
          <p:spPr>
            <a:xfrm>
              <a:off x="7675842" y="6177529"/>
              <a:ext cx="248777" cy="108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4257" y="2348880"/>
            <a:ext cx="7703999" cy="2592000"/>
          </a:xfrm>
        </p:spPr>
        <p:txBody>
          <a:bodyPr/>
          <a:lstStyle/>
          <a:p>
            <a:pPr algn="ctr"/>
            <a:r>
              <a:rPr lang="sv-SE" sz="3800" dirty="0" smtClean="0"/>
              <a:t/>
            </a:r>
            <a:br>
              <a:rPr lang="sv-SE" sz="3800" dirty="0" smtClean="0"/>
            </a:br>
            <a:r>
              <a:rPr lang="sv-SE" sz="3600" dirty="0" smtClean="0"/>
              <a:t>Olivia Hedlund och Rebecka Geijer</a:t>
            </a:r>
            <a:r>
              <a:rPr lang="sv-SE" sz="3800" dirty="0" smtClean="0"/>
              <a:t/>
            </a:r>
            <a:br>
              <a:rPr lang="sv-SE" sz="3800" dirty="0" smtClean="0"/>
            </a:br>
            <a:r>
              <a:rPr lang="sv-SE" sz="2800" dirty="0" smtClean="0"/>
              <a:t>Frivårdsinspektörer</a:t>
            </a:r>
            <a:endParaRPr lang="sv-SE" sz="2800" dirty="0"/>
          </a:p>
        </p:txBody>
      </p:sp>
      <p:sp>
        <p:nvSpPr>
          <p:cNvPr id="4" name="Rektangel 3"/>
          <p:cNvSpPr/>
          <p:nvPr/>
        </p:nvSpPr>
        <p:spPr>
          <a:xfrm>
            <a:off x="7787909" y="171111"/>
            <a:ext cx="1142009" cy="881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7817146" y="5913591"/>
            <a:ext cx="1142009" cy="881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81" y="4225492"/>
            <a:ext cx="1941475" cy="21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4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Förebygga återfall.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9702" y="1700808"/>
            <a:ext cx="7703999" cy="4680520"/>
          </a:xfrm>
        </p:spPr>
        <p:txBody>
          <a:bodyPr/>
          <a:lstStyle/>
          <a:p>
            <a:r>
              <a:rPr lang="sv-SE" b="1" dirty="0" smtClean="0"/>
              <a:t>RBM  (Risk, Behov, Mottaglighet)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Riskprincipen</a:t>
            </a:r>
            <a:r>
              <a:rPr lang="sv-SE" dirty="0"/>
              <a:t>, behovsprincipen och mottaglighetsprincipen är </a:t>
            </a:r>
            <a:r>
              <a:rPr lang="sv-SE" dirty="0" smtClean="0"/>
              <a:t>vägledande principer </a:t>
            </a:r>
            <a:r>
              <a:rPr lang="sv-SE" dirty="0"/>
              <a:t>att följa vid planering och genomförande av insatser för att </a:t>
            </a:r>
            <a:r>
              <a:rPr lang="sv-SE" dirty="0" smtClean="0"/>
              <a:t>förebygga återfall </a:t>
            </a:r>
            <a:r>
              <a:rPr lang="sv-SE" dirty="0"/>
              <a:t>i brott.</a:t>
            </a:r>
            <a:endParaRPr lang="sv-S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v-SE" b="1" dirty="0" smtClean="0"/>
              <a:t>Riskprincipen</a:t>
            </a:r>
            <a:r>
              <a:rPr lang="sv-SE" dirty="0" smtClean="0"/>
              <a:t> - </a:t>
            </a:r>
            <a:r>
              <a:rPr lang="sv-SE" dirty="0"/>
              <a:t>VEM ska prioriteras till återfallsförebyggande insatser</a:t>
            </a:r>
            <a:r>
              <a:rPr lang="sv-SE" dirty="0" smtClean="0"/>
              <a:t>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b="1" dirty="0" smtClean="0"/>
              <a:t>Behovsprincipen</a:t>
            </a:r>
            <a:r>
              <a:rPr lang="sv-SE" dirty="0" smtClean="0"/>
              <a:t> - </a:t>
            </a:r>
            <a:r>
              <a:rPr lang="sv-SE" dirty="0"/>
              <a:t>VAD bör den förebyggande insatsen innehålla?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b="1" dirty="0" smtClean="0"/>
              <a:t>Mottaglighetsprincipen</a:t>
            </a:r>
            <a:r>
              <a:rPr lang="sv-SE" dirty="0" smtClean="0"/>
              <a:t> - </a:t>
            </a:r>
            <a:r>
              <a:rPr lang="sv-SE" dirty="0"/>
              <a:t>HUR ska insatserna genomföras?</a:t>
            </a:r>
            <a:endParaRPr lang="sv-SE" dirty="0" smtClean="0"/>
          </a:p>
          <a:p>
            <a:pPr marL="0" indent="0">
              <a:buNone/>
            </a:pPr>
            <a:r>
              <a:rPr lang="sv-SE" sz="1800" dirty="0" smtClean="0">
                <a:latin typeface="Trade Gothic LT"/>
              </a:rPr>
              <a:t>(</a:t>
            </a:r>
            <a:r>
              <a:rPr lang="sv-SE" sz="1800" dirty="0">
                <a:latin typeface="Trade Gothic LT"/>
              </a:rPr>
              <a:t>Andrews &amp; </a:t>
            </a:r>
            <a:r>
              <a:rPr lang="sv-SE" sz="1800" dirty="0" err="1">
                <a:latin typeface="Trade Gothic LT"/>
              </a:rPr>
              <a:t>Bonta</a:t>
            </a:r>
            <a:r>
              <a:rPr lang="sv-SE" sz="1800" dirty="0">
                <a:latin typeface="Trade Gothic LT"/>
              </a:rPr>
              <a:t>, 2010)</a:t>
            </a:r>
          </a:p>
          <a:p>
            <a:pPr>
              <a:buFont typeface="Arial" panose="020B0604020202020204" pitchFamily="34" charset="0"/>
              <a:buChar char="•"/>
            </a:pPr>
            <a:endParaRPr lang="sv-SE" dirty="0" smtClean="0"/>
          </a:p>
          <a:p>
            <a:pPr>
              <a:buFont typeface="Arial" panose="020B0604020202020204" pitchFamily="34" charset="0"/>
              <a:buChar char="•"/>
            </a:pPr>
            <a:endParaRPr lang="sv-SE" dirty="0" smtClean="0"/>
          </a:p>
          <a:p>
            <a:pPr>
              <a:buFont typeface="Arial" panose="020B0604020202020204" pitchFamily="34" charset="0"/>
              <a:buChar char="•"/>
            </a:pP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81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7"/>
          <p:cNvGrpSpPr>
            <a:grpSpLocks noChangeAspect="1"/>
          </p:cNvGrpSpPr>
          <p:nvPr/>
        </p:nvGrpSpPr>
        <p:grpSpPr bwMode="auto">
          <a:xfrm>
            <a:off x="5601157" y="5230824"/>
            <a:ext cx="1066801" cy="1076325"/>
            <a:chOff x="1832" y="1766"/>
            <a:chExt cx="672" cy="678"/>
          </a:xfrm>
        </p:grpSpPr>
        <p:sp>
          <p:nvSpPr>
            <p:cNvPr id="35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832" y="1772"/>
              <a:ext cx="672" cy="6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832" y="1766"/>
              <a:ext cx="7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1837" y="1779"/>
              <a:ext cx="658" cy="65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Oval 40"/>
            <p:cNvSpPr>
              <a:spLocks noChangeArrowheads="1"/>
            </p:cNvSpPr>
            <p:nvPr/>
          </p:nvSpPr>
          <p:spPr bwMode="auto">
            <a:xfrm>
              <a:off x="1837" y="1779"/>
              <a:ext cx="658" cy="657"/>
            </a:xfrm>
            <a:prstGeom prst="ellipse">
              <a:avLst/>
            </a:prstGeom>
            <a:noFill/>
            <a:ln w="2540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1946" y="1917"/>
              <a:ext cx="4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SÄRSKILT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FÖR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KVINNOR</a:t>
              </a:r>
              <a:endParaRPr kumimoji="0" lang="sv-SE" altLang="sv-SE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Behandlingsinsatser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6064" y="1668149"/>
            <a:ext cx="7703999" cy="41179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Olika </a:t>
            </a:r>
            <a:r>
              <a:rPr lang="sv-SE" dirty="0"/>
              <a:t>behandlingsprogram med olika </a:t>
            </a:r>
            <a:r>
              <a:rPr lang="sv-SE" dirty="0" smtClean="0"/>
              <a:t>inriktning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KKA &amp; KRIMSTICS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Rätt behandling till </a:t>
            </a:r>
            <a:r>
              <a:rPr lang="sv-SE" dirty="0"/>
              <a:t>rätt klient (</a:t>
            </a:r>
            <a:r>
              <a:rPr lang="sv-SE" dirty="0" smtClean="0"/>
              <a:t>RBM)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Evidensbaserade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Ackrediterade (vetenskapligt prövade)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</a:t>
            </a:r>
            <a:r>
              <a:rPr lang="sv-SE" dirty="0" smtClean="0"/>
              <a:t>anualbaserade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Baserade på </a:t>
            </a:r>
            <a:br>
              <a:rPr lang="sv-SE" dirty="0"/>
            </a:br>
            <a:r>
              <a:rPr lang="sv-SE" dirty="0"/>
              <a:t>kognitiv beteendeterapi (KBT</a:t>
            </a:r>
            <a:r>
              <a:rPr lang="sv-SE" dirty="0" smtClean="0"/>
              <a:t>)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58" y="2397026"/>
            <a:ext cx="1462569" cy="1330110"/>
          </a:xfrm>
          <a:prstGeom prst="rect">
            <a:avLst/>
          </a:prstGeom>
        </p:spPr>
      </p:pic>
      <p:grpSp>
        <p:nvGrpSpPr>
          <p:cNvPr id="11" name="Group 27"/>
          <p:cNvGrpSpPr>
            <a:grpSpLocks noChangeAspect="1"/>
          </p:cNvGrpSpPr>
          <p:nvPr/>
        </p:nvGrpSpPr>
        <p:grpSpPr bwMode="auto">
          <a:xfrm>
            <a:off x="7545593" y="4893042"/>
            <a:ext cx="1255616" cy="1266826"/>
            <a:chOff x="1302" y="1112"/>
            <a:chExt cx="672" cy="678"/>
          </a:xfrm>
        </p:grpSpPr>
        <p:sp>
          <p:nvSpPr>
            <p:cNvPr id="1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1302" y="1118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1302" y="1112"/>
              <a:ext cx="7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1307" y="1124"/>
              <a:ext cx="658" cy="658"/>
            </a:xfrm>
            <a:prstGeom prst="ellipse">
              <a:avLst/>
            </a:prstGeom>
            <a:solidFill>
              <a:srgbClr val="C050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1307" y="1124"/>
              <a:ext cx="657" cy="658"/>
            </a:xfrm>
            <a:prstGeom prst="ellipse">
              <a:avLst/>
            </a:prstGeom>
            <a:noFill/>
            <a:ln w="2540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Rectangle 31"/>
            <p:cNvSpPr>
              <a:spLocks noChangeArrowheads="1"/>
            </p:cNvSpPr>
            <p:nvPr/>
          </p:nvSpPr>
          <p:spPr bwMode="auto">
            <a:xfrm>
              <a:off x="1373" y="1255"/>
              <a:ext cx="53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VÅLD</a:t>
              </a:r>
              <a:r>
                <a:rPr kumimoji="0" lang="sv-SE" altLang="sv-SE" sz="16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 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6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NÄRA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6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RELATION</a:t>
              </a:r>
              <a:endParaRPr kumimoji="0" lang="sv-SE" altLang="sv-SE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7" name="Rectangle 34"/>
            <p:cNvSpPr>
              <a:spLocks noChangeArrowheads="1"/>
            </p:cNvSpPr>
            <p:nvPr/>
          </p:nvSpPr>
          <p:spPr bwMode="auto">
            <a:xfrm>
              <a:off x="1785" y="1503"/>
              <a:ext cx="7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1E497D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AutoShape 36"/>
          <p:cNvSpPr>
            <a:spLocks noChangeAspect="1" noChangeArrowheads="1" noTextEdit="1"/>
          </p:cNvSpPr>
          <p:nvPr/>
        </p:nvSpPr>
        <p:spPr bwMode="auto">
          <a:xfrm>
            <a:off x="2908302" y="2813050"/>
            <a:ext cx="106680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pSp>
        <p:nvGrpSpPr>
          <p:cNvPr id="19" name="Group 37"/>
          <p:cNvGrpSpPr>
            <a:grpSpLocks noChangeAspect="1"/>
          </p:cNvGrpSpPr>
          <p:nvPr/>
        </p:nvGrpSpPr>
        <p:grpSpPr bwMode="auto">
          <a:xfrm>
            <a:off x="3397959" y="4307211"/>
            <a:ext cx="2392365" cy="1066800"/>
            <a:chOff x="997" y="1772"/>
            <a:chExt cx="1507" cy="672"/>
          </a:xfrm>
        </p:grpSpPr>
        <p:sp>
          <p:nvSpPr>
            <p:cNvPr id="20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832" y="1772"/>
              <a:ext cx="67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997" y="2066"/>
              <a:ext cx="7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39"/>
            <p:cNvSpPr>
              <a:spLocks noChangeArrowheads="1"/>
            </p:cNvSpPr>
            <p:nvPr/>
          </p:nvSpPr>
          <p:spPr bwMode="auto">
            <a:xfrm>
              <a:off x="1789" y="1779"/>
              <a:ext cx="658" cy="657"/>
            </a:xfrm>
            <a:prstGeom prst="ellipse">
              <a:avLst/>
            </a:prstGeom>
            <a:solidFill>
              <a:srgbClr val="F7964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Oval 40"/>
            <p:cNvSpPr>
              <a:spLocks noChangeArrowheads="1"/>
            </p:cNvSpPr>
            <p:nvPr/>
          </p:nvSpPr>
          <p:spPr bwMode="auto">
            <a:xfrm>
              <a:off x="1837" y="1779"/>
              <a:ext cx="658" cy="657"/>
            </a:xfrm>
            <a:prstGeom prst="ellipse">
              <a:avLst/>
            </a:prstGeom>
            <a:noFill/>
            <a:ln w="2540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1919" y="1971"/>
              <a:ext cx="40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SEXUAL-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BROTT</a:t>
              </a:r>
              <a:endParaRPr kumimoji="0" lang="sv-SE" altLang="sv-SE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2260" y="2103"/>
              <a:ext cx="7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1E497D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1"/>
          <p:cNvGrpSpPr>
            <a:grpSpLocks noChangeAspect="1"/>
          </p:cNvGrpSpPr>
          <p:nvPr/>
        </p:nvGrpSpPr>
        <p:grpSpPr bwMode="auto">
          <a:xfrm>
            <a:off x="5975055" y="3467559"/>
            <a:ext cx="1884359" cy="1834216"/>
            <a:chOff x="1062" y="2435"/>
            <a:chExt cx="1428" cy="1390"/>
          </a:xfrm>
        </p:grpSpPr>
        <p:sp>
          <p:nvSpPr>
            <p:cNvPr id="5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062" y="2451"/>
              <a:ext cx="1428" cy="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1062" y="2435"/>
              <a:ext cx="1413" cy="13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Oval 14"/>
            <p:cNvSpPr>
              <a:spLocks noChangeArrowheads="1"/>
            </p:cNvSpPr>
            <p:nvPr/>
          </p:nvSpPr>
          <p:spPr bwMode="auto">
            <a:xfrm>
              <a:off x="1062" y="2435"/>
              <a:ext cx="1413" cy="1358"/>
            </a:xfrm>
            <a:prstGeom prst="ellipse">
              <a:avLst/>
            </a:prstGeom>
            <a:noFill/>
            <a:ln w="2540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200" y="2968"/>
              <a:ext cx="11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KRIMINALITET</a:t>
              </a:r>
            </a:p>
          </p:txBody>
        </p:sp>
      </p:grpSp>
      <p:pic>
        <p:nvPicPr>
          <p:cNvPr id="26" name="Bildobjekt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77" y="2284445"/>
            <a:ext cx="1902840" cy="1851688"/>
          </a:xfrm>
          <a:prstGeom prst="rect">
            <a:avLst/>
          </a:prstGeom>
        </p:spPr>
      </p:pic>
      <p:grpSp>
        <p:nvGrpSpPr>
          <p:cNvPr id="27" name="Group 19"/>
          <p:cNvGrpSpPr>
            <a:grpSpLocks noChangeAspect="1"/>
          </p:cNvGrpSpPr>
          <p:nvPr/>
        </p:nvGrpSpPr>
        <p:grpSpPr bwMode="auto">
          <a:xfrm>
            <a:off x="6363015" y="1145739"/>
            <a:ext cx="1488246" cy="1469166"/>
            <a:chOff x="589" y="1621"/>
            <a:chExt cx="936" cy="924"/>
          </a:xfrm>
        </p:grpSpPr>
        <p:sp>
          <p:nvSpPr>
            <p:cNvPr id="2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589" y="1627"/>
              <a:ext cx="936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589" y="1621"/>
              <a:ext cx="7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1"/>
            <p:cNvSpPr>
              <a:spLocks noChangeArrowheads="1"/>
            </p:cNvSpPr>
            <p:nvPr/>
          </p:nvSpPr>
          <p:spPr bwMode="auto">
            <a:xfrm>
              <a:off x="597" y="1636"/>
              <a:ext cx="920" cy="9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Oval 22"/>
            <p:cNvSpPr>
              <a:spLocks noChangeArrowheads="1"/>
            </p:cNvSpPr>
            <p:nvPr/>
          </p:nvSpPr>
          <p:spPr bwMode="auto">
            <a:xfrm>
              <a:off x="597" y="1636"/>
              <a:ext cx="920" cy="900"/>
            </a:xfrm>
            <a:prstGeom prst="ellipse">
              <a:avLst/>
            </a:prstGeom>
            <a:noFill/>
            <a:ln w="25400" cap="flat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639" y="1987"/>
              <a:ext cx="81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MOTIVATION</a:t>
              </a:r>
              <a:endParaRPr kumimoji="0" lang="sv-SE" altLang="sv-S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5400" dirty="0" smtClean="0"/>
              <a:t>Tack för oss!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203417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Dagens agenda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916832"/>
            <a:ext cx="7703999" cy="41179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Kriminalvårdens uppdrag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Kriminalvårdens vision och värdegrund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/>
              <a:t>Arbetsmetoder 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0" indent="0">
              <a:buNone/>
            </a:pPr>
            <a:r>
              <a:rPr lang="sv-SE" dirty="0"/>
              <a:t>	</a:t>
            </a: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77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Organisation / Uppdrag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sz="2400" i="1" dirty="0" smtClean="0"/>
              <a:t>Anstalt &amp; Häkte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400" i="1" dirty="0" smtClean="0"/>
              <a:t>Frivård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400" i="1" dirty="0" smtClean="0"/>
              <a:t>NTE (nationella transportenheten)</a:t>
            </a:r>
          </a:p>
          <a:p>
            <a:pPr marL="0" indent="0">
              <a:buNone/>
            </a:pPr>
            <a:endParaRPr lang="sv-SE" sz="2400" i="1" dirty="0"/>
          </a:p>
          <a:p>
            <a:r>
              <a:rPr lang="sv-SE" sz="2400" dirty="0"/>
              <a:t>Myndighetens uppdrag är att genom frivård och fängelser </a:t>
            </a:r>
            <a:r>
              <a:rPr lang="sv-SE" sz="2400" u="sng" dirty="0"/>
              <a:t>verkställa</a:t>
            </a:r>
            <a:r>
              <a:rPr lang="sv-SE" sz="2400" dirty="0"/>
              <a:t> de påföljder som domstol dömer ut, driva häkten och utföra transporter samt göra personutredningar i brottmål. </a:t>
            </a:r>
            <a:endParaRPr lang="sv-SE" sz="2400" i="1" dirty="0"/>
          </a:p>
        </p:txBody>
      </p:sp>
    </p:spTree>
    <p:extLst>
      <p:ext uri="{BB962C8B-B14F-4D97-AF65-F5344CB8AC3E}">
        <p14:creationId xmlns:p14="http://schemas.microsoft.com/office/powerpoint/2010/main" val="15048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983990" cy="1079994"/>
          </a:xfrm>
        </p:spPr>
        <p:txBody>
          <a:bodyPr/>
          <a:lstStyle/>
          <a:p>
            <a:r>
              <a:rPr lang="sv-SE" dirty="0" smtClean="0"/>
              <a:t>Anstalt &amp; Häkte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84784"/>
            <a:ext cx="7992887" cy="4261991"/>
          </a:xfrm>
        </p:spPr>
        <p:txBody>
          <a:bodyPr/>
          <a:lstStyle/>
          <a:p>
            <a:r>
              <a:rPr lang="sv-SE" dirty="0"/>
              <a:t>Den som misstänks för ett allvarligt brott kan häktas av domstolen i väntan på att brottet utreds. Den häktade är enbart misstänkt för ett brott och betraktas som oskyldig fram till fällande dom.</a:t>
            </a:r>
            <a:endParaRPr lang="sv-SE" dirty="0" smtClean="0"/>
          </a:p>
          <a:p>
            <a:r>
              <a:rPr lang="sv-SE" dirty="0" smtClean="0"/>
              <a:t>Fängelse </a:t>
            </a:r>
            <a:r>
              <a:rPr lang="sv-SE" dirty="0"/>
              <a:t>är samhällets sätt att straffa den som begår ett allvarligt brott. Den som dömts till fängelse förlorar sin frihet under en tid.</a:t>
            </a:r>
          </a:p>
          <a:p>
            <a:r>
              <a:rPr lang="sv-SE" dirty="0"/>
              <a:t>Ett fängelsestraff kan vara från 14 dagar till livstid. Kriminalvården hjälper den som sitter i fängelse att anpassa sig i samhället samtidigt som vi försöker att motverka de skador som kan följa av en </a:t>
            </a:r>
            <a:r>
              <a:rPr lang="sv-SE" dirty="0" smtClean="0"/>
              <a:t>inlåsning.</a:t>
            </a:r>
          </a:p>
          <a:p>
            <a:r>
              <a:rPr lang="sv-SE" dirty="0" smtClean="0"/>
              <a:t>De </a:t>
            </a:r>
            <a:r>
              <a:rPr lang="sv-SE" dirty="0"/>
              <a:t>som är intagna på </a:t>
            </a:r>
            <a:r>
              <a:rPr lang="sv-SE" dirty="0" smtClean="0"/>
              <a:t>anstalt</a:t>
            </a:r>
            <a:r>
              <a:rPr lang="sv-SE" dirty="0"/>
              <a:t> </a:t>
            </a:r>
            <a:r>
              <a:rPr lang="sv-SE" dirty="0" smtClean="0"/>
              <a:t>arbetar, går utbildning eller </a:t>
            </a:r>
            <a:r>
              <a:rPr lang="sv-SE" dirty="0"/>
              <a:t>genomgår </a:t>
            </a:r>
            <a:r>
              <a:rPr lang="sv-SE" dirty="0" smtClean="0"/>
              <a:t>behandling. </a:t>
            </a:r>
            <a:r>
              <a:rPr lang="sv-SE" dirty="0"/>
              <a:t>Alla våra insatser ska hjälpa den dömde att inte återfalla brott. Det är vårt viktigaste mål.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018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844824"/>
            <a:ext cx="4579306" cy="449533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9955" y="301589"/>
            <a:ext cx="6983990" cy="1079994"/>
          </a:xfrm>
        </p:spPr>
        <p:txBody>
          <a:bodyPr/>
          <a:lstStyle/>
          <a:p>
            <a:r>
              <a:rPr lang="sv-SE" dirty="0" smtClean="0"/>
              <a:t>Frivård: Kriminalvård ute i samhället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19950" y="1124744"/>
            <a:ext cx="7703999" cy="4117975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Personutredningar i brottmål inför rättegång</a:t>
            </a:r>
          </a:p>
          <a:p>
            <a:r>
              <a:rPr lang="sv-SE" dirty="0" smtClean="0"/>
              <a:t>Övervakning efter villkorlig frigivning</a:t>
            </a:r>
          </a:p>
          <a:p>
            <a:r>
              <a:rPr lang="sv-SE" dirty="0" smtClean="0"/>
              <a:t>Skyddstillsyn</a:t>
            </a:r>
          </a:p>
          <a:p>
            <a:r>
              <a:rPr lang="sv-SE" smtClean="0"/>
              <a:t>Biträdande övervakare</a:t>
            </a:r>
            <a:endParaRPr lang="sv-SE" dirty="0" smtClean="0"/>
          </a:p>
          <a:p>
            <a:r>
              <a:rPr lang="sv-SE" dirty="0" smtClean="0"/>
              <a:t>Samhällstjänst</a:t>
            </a:r>
          </a:p>
          <a:p>
            <a:r>
              <a:rPr lang="sv-SE" dirty="0" smtClean="0"/>
              <a:t>Ungdomsövervakning</a:t>
            </a:r>
          </a:p>
          <a:p>
            <a:r>
              <a:rPr lang="sv-SE" dirty="0" smtClean="0"/>
              <a:t>Intensivövervakning (fotboja)</a:t>
            </a:r>
          </a:p>
          <a:p>
            <a:r>
              <a:rPr lang="sv-SE" dirty="0" smtClean="0"/>
              <a:t>Samverkan </a:t>
            </a:r>
          </a:p>
          <a:p>
            <a:r>
              <a:rPr lang="sv-SE" dirty="0" smtClean="0"/>
              <a:t>Dubbla </a:t>
            </a:r>
            <a:r>
              <a:rPr lang="sv-SE" dirty="0"/>
              <a:t>roller: Kontroll och stöd </a:t>
            </a:r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700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NTE (</a:t>
            </a:r>
            <a:r>
              <a:rPr lang="sv-SE" sz="3600" i="1" dirty="0"/>
              <a:t>nationella </a:t>
            </a:r>
            <a:r>
              <a:rPr lang="sv-SE" sz="3600" i="1" dirty="0" smtClean="0"/>
              <a:t>transportenheten)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Som kriminalvårdare på nationella transportenheten (NTE) transporterar och bevakar du Kriminalvårdens klienter. Vi kör också personer åt bland annat Polisen, Migrationsverket, Statens institutionsstyrelse, regioner och kommuner.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18" y="3501008"/>
            <a:ext cx="4355961" cy="29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Kriminalvården idag &amp; imorgon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700808"/>
            <a:ext cx="5428976" cy="4355094"/>
          </a:xfrm>
        </p:spPr>
        <p:txBody>
          <a:bodyPr/>
          <a:lstStyle/>
          <a:p>
            <a:r>
              <a:rPr lang="sv-SE" dirty="0"/>
              <a:t>Under 2021 fanns det cirka 2 500 ordinarie häktesplatser och cirka 5 100 anstaltsplatser plus ett antal tillfälliga så kallade beredskapsplatser. </a:t>
            </a:r>
            <a:endParaRPr lang="sv-SE" dirty="0" smtClean="0"/>
          </a:p>
          <a:p>
            <a:r>
              <a:rPr lang="sv-SE" dirty="0" smtClean="0"/>
              <a:t>Fram </a:t>
            </a:r>
            <a:r>
              <a:rPr lang="sv-SE" dirty="0"/>
              <a:t>till år 2031 planerar vi för att utöka antalet ordinarie platser till cirka 10 100, en utökning om totalt cirka 3 400 ordinarie platser, varav cirka 2 500 i anstalt och 900 i häkte. Samtidigt ska ett stort antal beredskapsplatser och tidsbegränsade platser tas fram</a:t>
            </a:r>
            <a:r>
              <a:rPr lang="sv-SE" dirty="0" smtClean="0"/>
              <a:t>.</a:t>
            </a:r>
          </a:p>
          <a:p>
            <a:r>
              <a:rPr lang="sv-SE" dirty="0"/>
              <a:t>33 frivårdskontor över hela Sverige och antalet klienter i frivården är </a:t>
            </a:r>
            <a:r>
              <a:rPr lang="sv-SE" dirty="0" smtClean="0"/>
              <a:t>ungefär 11 </a:t>
            </a:r>
            <a:r>
              <a:rPr lang="sv-SE" dirty="0"/>
              <a:t>000</a:t>
            </a:r>
          </a:p>
          <a:p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endParaRPr lang="sv-SE" sz="2400" i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844824"/>
            <a:ext cx="2624316" cy="39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Kriminalvårdens vision: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”</a:t>
            </a:r>
            <a:r>
              <a:rPr lang="sv-SE" i="1" dirty="0"/>
              <a:t>Bättre ut</a:t>
            </a:r>
            <a:r>
              <a:rPr lang="sv-SE" dirty="0" smtClean="0"/>
              <a:t>”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1916832"/>
            <a:ext cx="7703999" cy="4117975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Vi arbetar för att göra samhället säkrare, tryggare och att minska återfall i brott</a:t>
            </a:r>
            <a:r>
              <a:rPr lang="sv-SE" dirty="0" smtClean="0"/>
              <a:t>.</a:t>
            </a:r>
          </a:p>
          <a:p>
            <a:pPr marL="0" indent="0">
              <a:buNone/>
            </a:pPr>
            <a:r>
              <a:rPr lang="sv-SE" dirty="0" smtClean="0"/>
              <a:t>För </a:t>
            </a:r>
            <a:r>
              <a:rPr lang="sv-SE" dirty="0"/>
              <a:t>att utföra vårt uppdrag på ett bra sätt behöver vi arbeta klientnära, professionellt, rättssäkert och pålitligt. </a:t>
            </a:r>
          </a:p>
          <a:p>
            <a:pPr marL="0" indent="0">
              <a:buNone/>
            </a:pPr>
            <a:r>
              <a:rPr lang="sv-SE" dirty="0"/>
              <a:t>En viktig del av Kriminalvårdens vision är de fyra nollvisionerna: </a:t>
            </a:r>
          </a:p>
          <a:p>
            <a:pPr marL="0" indent="0">
              <a:buNone/>
            </a:pPr>
            <a:r>
              <a:rPr lang="sv-SE" dirty="0"/>
              <a:t>• Inga rymningar</a:t>
            </a:r>
          </a:p>
          <a:p>
            <a:pPr marL="0" indent="0">
              <a:buNone/>
            </a:pPr>
            <a:r>
              <a:rPr lang="sv-SE" dirty="0"/>
              <a:t>• Inga droger</a:t>
            </a:r>
          </a:p>
          <a:p>
            <a:pPr marL="0" indent="0">
              <a:buNone/>
            </a:pPr>
            <a:r>
              <a:rPr lang="sv-SE" dirty="0"/>
              <a:t>• Inga kriminella aktiviteter</a:t>
            </a:r>
          </a:p>
          <a:p>
            <a:pPr marL="0" indent="0">
              <a:buNone/>
            </a:pPr>
            <a:r>
              <a:rPr lang="sv-SE" dirty="0"/>
              <a:t>• Inget våld, inga hot eller trakasserier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149080"/>
            <a:ext cx="3196999" cy="2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Kriminalvårdens </a:t>
            </a:r>
            <a:r>
              <a:rPr lang="sv-SE" dirty="0" smtClean="0"/>
              <a:t>värdegrund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Värdegrunden </a:t>
            </a:r>
            <a:r>
              <a:rPr lang="sv-SE" dirty="0"/>
              <a:t>är vägledande för hur vi agerar och förhåller oss till alla vi möter i vårt dagliga arbete</a:t>
            </a:r>
            <a:r>
              <a:rPr lang="sv-SE" dirty="0" smtClean="0"/>
              <a:t>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• Klientnära – personligt men inte privat</a:t>
            </a:r>
          </a:p>
          <a:p>
            <a:pPr marL="0" indent="0">
              <a:buNone/>
            </a:pPr>
            <a:r>
              <a:rPr lang="sv-SE" dirty="0"/>
              <a:t>• Professionellt – kunskap och tydliga värderingar</a:t>
            </a:r>
          </a:p>
          <a:p>
            <a:pPr marL="0" indent="0">
              <a:buNone/>
            </a:pPr>
            <a:r>
              <a:rPr lang="sv-SE" dirty="0"/>
              <a:t>• Rättssäkert – korrekt och förutsägbart</a:t>
            </a:r>
          </a:p>
          <a:p>
            <a:pPr marL="0" indent="0">
              <a:buNone/>
            </a:pPr>
            <a:r>
              <a:rPr lang="sv-SE" dirty="0"/>
              <a:t>• Pålitligt – samhällsskydd och </a:t>
            </a:r>
            <a:r>
              <a:rPr lang="sv-SE" dirty="0" smtClean="0"/>
              <a:t>säkerhet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8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all">
  <a:themeElements>
    <a:clrScheme name="krim_140404">
      <a:dk1>
        <a:sysClr val="windowText" lastClr="000000"/>
      </a:dk1>
      <a:lt1>
        <a:sysClr val="window" lastClr="FFFFFF"/>
      </a:lt1>
      <a:dk2>
        <a:srgbClr val="003D58"/>
      </a:dk2>
      <a:lt2>
        <a:srgbClr val="EECD00"/>
      </a:lt2>
      <a:accent1>
        <a:srgbClr val="D36834"/>
      </a:accent1>
      <a:accent2>
        <a:srgbClr val="108BAF"/>
      </a:accent2>
      <a:accent3>
        <a:srgbClr val="39A188"/>
      </a:accent3>
      <a:accent4>
        <a:srgbClr val="B10021"/>
      </a:accent4>
      <a:accent5>
        <a:srgbClr val="BDBDBD"/>
      </a:accent5>
      <a:accent6>
        <a:srgbClr val="FFDF30"/>
      </a:accent6>
      <a:hlink>
        <a:srgbClr val="A40F2B"/>
      </a:hlink>
      <a:folHlink>
        <a:srgbClr val="F08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Trade Gothic 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A4961CD9F26F4C8FB8AB6EB3028D55" ma:contentTypeVersion="1" ma:contentTypeDescription="Skapa ett nytt dokument." ma:contentTypeScope="" ma:versionID="290e989d0a9f6882008640dcb9255db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3bb40938d256bc12f87662b528d19e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B06501-6754-4FB9-95A2-FE9A561F98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5A68B8-CFCB-4680-87AC-C98BDE0CBB36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93A298-5225-4E52-A67B-33B84BAA3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pptmall</Template>
  <TotalTime>2760</TotalTime>
  <Words>603</Words>
  <Application>Microsoft Office PowerPoint</Application>
  <PresentationFormat>Bildspel på skärmen (4:3)</PresentationFormat>
  <Paragraphs>96</Paragraphs>
  <Slides>12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Lucida Grande</vt:lpstr>
      <vt:lpstr>Trade Gothic LT</vt:lpstr>
      <vt:lpstr>Trade Gothic LT Std Bold No. 2</vt:lpstr>
      <vt:lpstr>pptmall</vt:lpstr>
      <vt:lpstr> Olivia Hedlund och Rebecka Geijer Frivårdsinspektörer</vt:lpstr>
      <vt:lpstr>Dagens agenda </vt:lpstr>
      <vt:lpstr>Organisation / Uppdrag</vt:lpstr>
      <vt:lpstr>Anstalt &amp; Häkte</vt:lpstr>
      <vt:lpstr>Frivård: Kriminalvård ute i samhället</vt:lpstr>
      <vt:lpstr>NTE (nationella transportenheten) </vt:lpstr>
      <vt:lpstr>Kriminalvården idag &amp; imorgon</vt:lpstr>
      <vt:lpstr>Kriminalvårdens vision:  ”Bättre ut”</vt:lpstr>
      <vt:lpstr>Kriminalvårdens värdegrund </vt:lpstr>
      <vt:lpstr>Förebygga återfall.</vt:lpstr>
      <vt:lpstr>Behandlingsinsatser</vt:lpstr>
      <vt:lpstr>Tack för oss!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Zavalia Isabel/R Syd Stab</dc:creator>
  <cp:lastModifiedBy>Geijer Rebecka - F Linköping</cp:lastModifiedBy>
  <cp:revision>482</cp:revision>
  <dcterms:created xsi:type="dcterms:W3CDTF">2016-06-08T09:53:49Z</dcterms:created>
  <dcterms:modified xsi:type="dcterms:W3CDTF">2024-03-04T13:19:18Z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0x0101006FA4961CD9F26F4C8FB8AB6EB3028D55</vt:lpwstr>
  </property>
</Properties>
</file>